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4" r:id="rId4"/>
    <p:sldId id="286" r:id="rId5"/>
    <p:sldId id="293" r:id="rId6"/>
    <p:sldId id="294" r:id="rId7"/>
    <p:sldId id="285" r:id="rId8"/>
    <p:sldId id="296" r:id="rId9"/>
    <p:sldId id="288" r:id="rId10"/>
    <p:sldId id="279" r:id="rId11"/>
    <p:sldId id="298" r:id="rId12"/>
    <p:sldId id="299" r:id="rId13"/>
    <p:sldId id="300" r:id="rId14"/>
    <p:sldId id="301" r:id="rId15"/>
    <p:sldId id="303" r:id="rId16"/>
    <p:sldId id="304" r:id="rId17"/>
    <p:sldId id="302" r:id="rId18"/>
    <p:sldId id="289" r:id="rId19"/>
    <p:sldId id="280" r:id="rId20"/>
    <p:sldId id="262" r:id="rId21"/>
    <p:sldId id="295" r:id="rId22"/>
    <p:sldId id="297" r:id="rId23"/>
    <p:sldId id="267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4A66AC"/>
    <a:srgbClr val="B31166"/>
    <a:srgbClr val="7D9263"/>
    <a:srgbClr val="A5B592"/>
    <a:srgbClr val="3D5019"/>
    <a:srgbClr val="404040"/>
    <a:srgbClr val="3D4F19"/>
    <a:srgbClr val="BBC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2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12" y="10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96FA0-90E0-4358-AD35-0CCF20C533C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D25A-0258-48CD-BB54-84DA32197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0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B13AD-7165-491C-93AB-8D0C9BB3593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FAEE-AD1B-4F12-8EC7-21587E5E0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0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59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9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21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45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4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78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2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3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6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1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3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49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85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97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7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FAEE-AD1B-4F12-8EC7-21587E5E080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8877441-931E-4BEF-94C6-770DE82EF445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015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2723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2237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5341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4153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4643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9A1921E-89A4-4883-9C92-7043B4AC9F8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9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AC3C-20B7-4982-B744-BCAD14E1344F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3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4052-10AC-48F5-B9F5-A4FB0F255C00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5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65F-7141-4669-829F-EB27EA593AA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7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BFA-8810-4F7F-9953-879CA74C9BE7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3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C1DB-C022-490C-854D-7C989AA7AB4D}" type="datetime1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7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83F6-F423-458E-B82A-AF87E2A25E5A}" type="datetime1">
              <a:rPr lang="ru-RU" smtClean="0"/>
              <a:t>20.09.2017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7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CFCA-94FC-49CF-BE18-5823C664F835}" type="datetime1">
              <a:rPr lang="ru-RU" smtClean="0"/>
              <a:t>20.09.2017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5216-8D4D-4696-B74D-EB4A78ACB09F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1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EC88-14DA-41D5-A103-0DAFA3C5C184}" type="datetime1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AB4327A-842B-46EA-94CD-3703128D9043}" type="datetime1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EA6B3DE-72EF-4D59-998A-16D76D643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7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206" y="1810139"/>
            <a:ext cx="8025588" cy="2410029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Контроль </a:t>
            </a:r>
            <a:r>
              <a:rPr lang="ru-RU" sz="4400" dirty="0"/>
              <a:t>СРО за исполнением договорных </a:t>
            </a:r>
            <a:r>
              <a:rPr lang="ru-RU" sz="4400" dirty="0" smtClean="0"/>
              <a:t>обязательств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2999" y="5145840"/>
            <a:ext cx="5441795" cy="1191586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Забелин А.В.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Ассоциация «Национальное объединение строителей»</a:t>
            </a:r>
            <a:endParaRPr lang="ru-RU" sz="2400" dirty="0">
              <a:solidFill>
                <a:schemeClr val="bg1"/>
              </a:solidFill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0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385" y="679572"/>
            <a:ext cx="6449230" cy="118544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Контроль СРО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2248855"/>
            <a:ext cx="8186737" cy="4266245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1) за </a:t>
            </a:r>
            <a:r>
              <a:rPr lang="ru-RU" sz="3200" dirty="0">
                <a:solidFill>
                  <a:schemeClr val="tx1"/>
                </a:solidFill>
              </a:rPr>
              <a:t>соблюдением </a:t>
            </a:r>
            <a:r>
              <a:rPr lang="ru-RU" sz="3200" dirty="0" smtClean="0">
                <a:solidFill>
                  <a:schemeClr val="tx1"/>
                </a:solidFill>
              </a:rPr>
              <a:t>требований законодательства (</a:t>
            </a:r>
            <a:r>
              <a:rPr lang="ru-RU" sz="3200" dirty="0" err="1" smtClean="0">
                <a:solidFill>
                  <a:schemeClr val="tx1"/>
                </a:solidFill>
              </a:rPr>
              <a:t>Градкодекс</a:t>
            </a:r>
            <a:r>
              <a:rPr lang="ru-RU" sz="3200" dirty="0" smtClean="0">
                <a:solidFill>
                  <a:schemeClr val="tx1"/>
                </a:solidFill>
              </a:rPr>
              <a:t> и </a:t>
            </a:r>
            <a:r>
              <a:rPr lang="ru-RU" sz="3200" dirty="0" err="1" smtClean="0">
                <a:solidFill>
                  <a:schemeClr val="tx1"/>
                </a:solidFill>
              </a:rPr>
              <a:t>техрегулирование</a:t>
            </a:r>
            <a:r>
              <a:rPr lang="ru-RU" sz="3200" dirty="0" smtClean="0">
                <a:solidFill>
                  <a:schemeClr val="tx1"/>
                </a:solidFill>
              </a:rPr>
              <a:t>), стандартов на процессы выполнения работ, </a:t>
            </a:r>
            <a:r>
              <a:rPr lang="ru-RU" sz="3200" dirty="0">
                <a:solidFill>
                  <a:schemeClr val="tx1"/>
                </a:solidFill>
              </a:rPr>
              <a:t>утвержденных </a:t>
            </a:r>
            <a:r>
              <a:rPr lang="ru-RU" sz="3200" dirty="0" smtClean="0">
                <a:solidFill>
                  <a:schemeClr val="tx1"/>
                </a:solidFill>
              </a:rPr>
              <a:t>НОСТРОЙ;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>
                <a:solidFill>
                  <a:schemeClr val="tx1"/>
                </a:solidFill>
              </a:rPr>
              <a:t>2) за исполнением членами </a:t>
            </a:r>
            <a:r>
              <a:rPr lang="ru-RU" sz="3200" dirty="0" smtClean="0">
                <a:solidFill>
                  <a:schemeClr val="tx1"/>
                </a:solidFill>
              </a:rPr>
              <a:t>СРО обязательств </a:t>
            </a:r>
            <a:r>
              <a:rPr lang="ru-RU" sz="3200" dirty="0">
                <a:solidFill>
                  <a:schemeClr val="tx1"/>
                </a:solidFill>
              </a:rPr>
              <a:t>по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Контрактам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1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71475" y="2134771"/>
            <a:ext cx="8358187" cy="4566067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1.</a:t>
            </a:r>
            <a:r>
              <a:rPr lang="ru-RU" sz="2600" dirty="0" smtClean="0"/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Получение информации о заключенном членом СРО </a:t>
            </a:r>
            <a:r>
              <a:rPr lang="ru-RU" sz="2600" dirty="0">
                <a:solidFill>
                  <a:schemeClr val="tx1"/>
                </a:solidFill>
              </a:rPr>
              <a:t>контракте </a:t>
            </a:r>
            <a:endParaRPr lang="ru-RU" sz="26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Наличие требования об информировании членами СРО о заключении контрактов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Получение информации из открытых источников (ЕИС закупки, площадки, </a:t>
            </a:r>
            <a:r>
              <a:rPr lang="ru-RU" sz="2600" dirty="0" err="1" smtClean="0">
                <a:solidFill>
                  <a:schemeClr val="tx1"/>
                </a:solidFill>
              </a:rPr>
              <a:t>агрегатор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Проблематика: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отсутствие единого достоверного источника информации о контрактах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2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64318" y="2345427"/>
            <a:ext cx="8615363" cy="3855347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1.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Недостаточное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наполнение информации о контрактах по 44-ФЗ и 223-ФЗ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2.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Сбои в работе единого портала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solidFill>
                  <a:schemeClr val="accent1"/>
                </a:solidFill>
              </a:rPr>
              <a:t>3</a:t>
            </a:r>
            <a:r>
              <a:rPr lang="ru-RU" sz="2800" dirty="0" smtClean="0">
                <a:solidFill>
                  <a:schemeClr val="accent1"/>
                </a:solidFill>
              </a:rPr>
              <a:t>.	</a:t>
            </a:r>
            <a:r>
              <a:rPr lang="ru-RU" sz="2800" dirty="0" smtClean="0">
                <a:solidFill>
                  <a:schemeClr val="tx1"/>
                </a:solidFill>
              </a:rPr>
              <a:t>Отсутствие единого источника информации по закупкам в рамках 615 ППРФ</a:t>
            </a: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Перспектива: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создание единой системы контроля заключения контрактов для НОСТРОЙ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65583" y="2379214"/>
            <a:ext cx="8306929" cy="4478785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2.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Проверка предмета контракта – выбор контрактов на строительство, реконструкцию, капитальный ремонт ОКС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Проблематика: отсутствие «фильтрации» контрактов в сфере строительства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Предварительный анализ </a:t>
            </a:r>
            <a:r>
              <a:rPr lang="ru-RU" sz="2800" dirty="0" err="1" smtClean="0">
                <a:solidFill>
                  <a:schemeClr val="tx1"/>
                </a:solidFill>
              </a:rPr>
              <a:t>госконтрактов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за 2016 год: из 350 </a:t>
            </a:r>
            <a:r>
              <a:rPr lang="ru-RU" sz="2800" dirty="0" err="1" smtClean="0">
                <a:solidFill>
                  <a:schemeClr val="tx1"/>
                </a:solidFill>
              </a:rPr>
              <a:t>тыс</a:t>
            </a:r>
            <a:r>
              <a:rPr lang="ru-RU" sz="2800" dirty="0" smtClean="0">
                <a:solidFill>
                  <a:schemeClr val="tx1"/>
                </a:solidFill>
              </a:rPr>
              <a:t> по строительным ОКПД – 40 тыс. предмет контроля СРО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(1,4 из 2,1 трлн)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9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01041" y="2134772"/>
            <a:ext cx="8104340" cy="4549808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3.</a:t>
            </a:r>
            <a:r>
              <a:rPr lang="ru-RU" sz="25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Определение перечня обязательств по контракту, подлежащих исполнению – формирование предмета контроля, проведение проверки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Проблематика: отсутствие конечного перечня обязательств по контрактам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500" dirty="0" smtClean="0">
              <a:solidFill>
                <a:schemeClr val="accent1"/>
              </a:solidFill>
            </a:endParaRP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500" dirty="0" smtClean="0">
                <a:solidFill>
                  <a:schemeClr val="accent1"/>
                </a:solidFill>
              </a:rPr>
              <a:t>Стандарт НОСТРОЙ – примерный перечень обязательств для контроля СРО</a:t>
            </a:r>
            <a:endParaRPr lang="ru-RU" sz="2500" dirty="0">
              <a:solidFill>
                <a:schemeClr val="accent1"/>
              </a:solidFill>
            </a:endParaRP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5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Предмет контроля </a:t>
            </a:r>
            <a:r>
              <a:rPr lang="ru-RU" sz="3600" dirty="0" smtClean="0"/>
              <a:t>СРО. Строительные работы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85774" y="2353901"/>
            <a:ext cx="8186739" cy="4222037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400" dirty="0" smtClean="0">
                <a:solidFill>
                  <a:schemeClr val="accent1"/>
                </a:solidFill>
              </a:rPr>
              <a:t>1)	</a:t>
            </a:r>
            <a:r>
              <a:rPr lang="ru-RU" sz="3400" dirty="0" smtClean="0">
                <a:solidFill>
                  <a:schemeClr val="tx1"/>
                </a:solidFill>
              </a:rPr>
              <a:t>Сроки исполнения основного обязательства (строительные работы)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400" dirty="0" smtClean="0">
                <a:solidFill>
                  <a:schemeClr val="accent1"/>
                </a:solidFill>
              </a:rPr>
              <a:t>2)	</a:t>
            </a:r>
            <a:r>
              <a:rPr lang="ru-RU" sz="3400" dirty="0" smtClean="0">
                <a:solidFill>
                  <a:schemeClr val="tx1"/>
                </a:solidFill>
              </a:rPr>
              <a:t>Контроль выполнения объемов работ 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400" dirty="0" smtClean="0">
                <a:solidFill>
                  <a:schemeClr val="accent1"/>
                </a:solidFill>
              </a:rPr>
              <a:t>3)	</a:t>
            </a:r>
            <a:r>
              <a:rPr lang="ru-RU" sz="3400" dirty="0" smtClean="0">
                <a:solidFill>
                  <a:schemeClr val="tx1"/>
                </a:solidFill>
              </a:rPr>
              <a:t> Контроль соблюдения обязанности по выполнению 15% (25%) объемов работ лично </a:t>
            </a:r>
            <a:endParaRPr lang="ru-RU" sz="34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0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Предмет контроля </a:t>
            </a:r>
            <a:r>
              <a:rPr lang="ru-RU" sz="3600" dirty="0" smtClean="0"/>
              <a:t>СРО. Требования 44-ФЗ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66665" y="2353901"/>
            <a:ext cx="8410669" cy="4375512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4)	</a:t>
            </a:r>
            <a:r>
              <a:rPr lang="ru-RU" sz="2800" dirty="0" smtClean="0">
                <a:solidFill>
                  <a:schemeClr val="tx1"/>
                </a:solidFill>
              </a:rPr>
              <a:t> контроль </a:t>
            </a:r>
            <a:r>
              <a:rPr lang="ru-RU" sz="2800" dirty="0">
                <a:solidFill>
                  <a:schemeClr val="tx1"/>
                </a:solidFill>
              </a:rPr>
              <a:t>привлечения субподрядчиков из числа СМП (при установлении такой обязанности Контрактом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5)</a:t>
            </a: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>
                <a:solidFill>
                  <a:schemeClr val="tx1"/>
                </a:solidFill>
              </a:rPr>
              <a:t> Контроль соблюдения обязанности раскрытия информации о субподрядчиках и </a:t>
            </a:r>
            <a:r>
              <a:rPr lang="ru-RU" sz="2800" dirty="0" err="1">
                <a:solidFill>
                  <a:schemeClr val="tx1"/>
                </a:solidFill>
              </a:rPr>
              <a:t>бенефециарах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6)</a:t>
            </a: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Контроль </a:t>
            </a:r>
            <a:r>
              <a:rPr lang="ru-RU" sz="2800" dirty="0">
                <a:solidFill>
                  <a:schemeClr val="tx1"/>
                </a:solidFill>
              </a:rPr>
              <a:t>соответствия члена СРО требованиям законодательства и документации о закупке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5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964" y="624688"/>
            <a:ext cx="6596494" cy="1294647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контроля за исполнением контрактов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66665" y="2353901"/>
            <a:ext cx="8410669" cy="4222037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4.</a:t>
            </a:r>
            <a:r>
              <a:rPr lang="ru-RU" sz="3200" dirty="0" smtClean="0"/>
              <a:t>	Контроль исполнения обязательств по контракту, подлежащих исполнению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dirty="0" smtClean="0">
              <a:solidFill>
                <a:srgbClr val="B31166"/>
              </a:solidFill>
            </a:endParaRP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700" dirty="0" smtClean="0">
                <a:solidFill>
                  <a:schemeClr val="accent1"/>
                </a:solidFill>
              </a:rPr>
              <a:t>Проблематика</a:t>
            </a:r>
            <a:r>
              <a:rPr lang="ru-RU" sz="2700" dirty="0">
                <a:solidFill>
                  <a:schemeClr val="accent1"/>
                </a:solidFill>
              </a:rPr>
              <a:t>: </a:t>
            </a:r>
            <a:r>
              <a:rPr lang="ru-RU" sz="2700" dirty="0" smtClean="0">
                <a:solidFill>
                  <a:schemeClr val="accent1"/>
                </a:solidFill>
              </a:rPr>
              <a:t>огромный документооборот. Сложность проведения проверки 1 раз в год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 smtClean="0">
              <a:solidFill>
                <a:schemeClr val="accent1"/>
              </a:solidFill>
            </a:endParaRP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Стандарт НОСТРОЙ – постоянный контроль за исполнением контрактов</a:t>
            </a:r>
            <a:endParaRPr lang="ru-RU" sz="2800" dirty="0">
              <a:solidFill>
                <a:schemeClr val="accent1"/>
              </a:solidFill>
            </a:endParaRP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5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6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922" y="568061"/>
            <a:ext cx="7114478" cy="133879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Контроль за исполнением членами обязательств по </a:t>
            </a:r>
            <a:r>
              <a:rPr lang="ru-RU" dirty="0" smtClean="0"/>
              <a:t>Контрактам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23025" y="2179191"/>
            <a:ext cx="4280396" cy="3028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Контроль за </a:t>
            </a:r>
            <a:r>
              <a:rPr lang="ru-RU" sz="2400" b="1" u="sng" dirty="0"/>
              <a:t>исполнением членами обязательств </a:t>
            </a:r>
            <a:r>
              <a:rPr lang="ru-RU" sz="2400" dirty="0"/>
              <a:t>по </a:t>
            </a:r>
            <a:r>
              <a:rPr lang="ru-RU" sz="2400" dirty="0" smtClean="0"/>
              <a:t>Контрактам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ч.5 ст. 55.13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контроль </a:t>
            </a:r>
            <a:r>
              <a:rPr lang="ru-RU" sz="2400" dirty="0"/>
              <a:t>в форме проверки, проводимой </a:t>
            </a:r>
            <a:endParaRPr lang="ru-R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 smtClean="0"/>
              <a:t>не </a:t>
            </a:r>
            <a:r>
              <a:rPr lang="ru-RU" sz="2400" u="sng" dirty="0"/>
              <a:t>реже чем один раз в </a:t>
            </a:r>
            <a:r>
              <a:rPr lang="ru-RU" sz="2400" u="sng" dirty="0" smtClean="0"/>
              <a:t>год</a:t>
            </a:r>
            <a:endParaRPr lang="ru-RU" sz="2400" u="sng" dirty="0"/>
          </a:p>
          <a:p>
            <a:pPr marL="0" indent="0" algn="ctr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1999" y="2179190"/>
            <a:ext cx="4215161" cy="302843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/>
              <a:t>Контроль </a:t>
            </a:r>
            <a:r>
              <a:rPr lang="ru-RU" sz="2400" b="1" u="sng" dirty="0" smtClean="0"/>
              <a:t>совокупного размера обязательств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ч.4 ст.55.8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 smtClean="0"/>
              <a:t>ежегодные</a:t>
            </a:r>
            <a:r>
              <a:rPr lang="ru-RU" sz="2400" dirty="0" smtClean="0"/>
              <a:t> </a:t>
            </a:r>
            <a:r>
              <a:rPr lang="ru-RU" sz="2400" dirty="0"/>
              <a:t>уведомления членом </a:t>
            </a:r>
            <a:r>
              <a:rPr lang="ru-RU" sz="2400" dirty="0" smtClean="0"/>
              <a:t>СРО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1511928" y="5479952"/>
            <a:ext cx="6260471" cy="1143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Wingdings 3" charset="2"/>
              <a:buNone/>
            </a:pPr>
            <a:r>
              <a:rPr lang="ru-RU" sz="2800" dirty="0" smtClean="0"/>
              <a:t>1. не тождественные процедуры </a:t>
            </a:r>
          </a:p>
          <a:p>
            <a:pPr marL="0" indent="0" algn="just">
              <a:spcBef>
                <a:spcPts val="0"/>
              </a:spcBef>
              <a:buFont typeface="Wingdings 3" charset="2"/>
              <a:buNone/>
            </a:pPr>
            <a:r>
              <a:rPr lang="ru-RU" sz="2800" dirty="0" smtClean="0"/>
              <a:t>2. различные цели проведения</a:t>
            </a:r>
          </a:p>
          <a:p>
            <a:pPr marL="0" indent="0" algn="ctr">
              <a:spcBef>
                <a:spcPts val="0"/>
              </a:spcBef>
              <a:buFont typeface="Wingdings 3" charset="2"/>
              <a:buNone/>
            </a:pPr>
            <a:endParaRPr lang="ru-RU" sz="2400" dirty="0" smtClean="0"/>
          </a:p>
          <a:p>
            <a:pPr marL="0" indent="0">
              <a:buFont typeface="Wingdings 3" charset="2"/>
              <a:buNone/>
            </a:pPr>
            <a:endParaRPr lang="ru-RU" sz="1400" dirty="0" smtClean="0"/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3194" y="679573"/>
            <a:ext cx="7181076" cy="1215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Особенности возмещения ущерба СРО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0937" y="2226650"/>
            <a:ext cx="8242126" cy="408361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Субсидиарная ответственность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Судебный порядок взыскания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Возмещение только </a:t>
            </a:r>
            <a:r>
              <a:rPr lang="ru-RU" sz="3200" dirty="0" smtClean="0">
                <a:solidFill>
                  <a:schemeClr val="accent1"/>
                </a:solidFill>
              </a:rPr>
              <a:t>реального </a:t>
            </a:r>
            <a:r>
              <a:rPr lang="ru-RU" sz="3200" dirty="0">
                <a:solidFill>
                  <a:schemeClr val="accent1"/>
                </a:solidFill>
              </a:rPr>
              <a:t>ущерба </a:t>
            </a:r>
            <a:r>
              <a:rPr lang="ru-RU" sz="3200" dirty="0" smtClean="0">
                <a:solidFill>
                  <a:schemeClr val="accent1"/>
                </a:solidFill>
              </a:rPr>
              <a:t>и </a:t>
            </a:r>
            <a:r>
              <a:rPr lang="ru-RU" sz="3200" dirty="0">
                <a:solidFill>
                  <a:schemeClr val="accent1"/>
                </a:solidFill>
              </a:rPr>
              <a:t>штрафов</a:t>
            </a:r>
            <a:r>
              <a:rPr lang="ru-RU" sz="3200" dirty="0"/>
              <a:t> по </a:t>
            </a:r>
            <a:r>
              <a:rPr lang="ru-RU" sz="3200" dirty="0" smtClean="0"/>
              <a:t>Контракту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dirty="0" smtClean="0"/>
              <a:t>Предел выплат – 25 % от  минимального размера КФ ОДО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6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969" y="613775"/>
            <a:ext cx="6812647" cy="1252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Контроль договорных обязательств. Договоры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15039" y="2369976"/>
            <a:ext cx="8313922" cy="432075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Федеральный закон №</a:t>
            </a:r>
            <a:r>
              <a:rPr lang="en-US" sz="2400" dirty="0" smtClean="0">
                <a:solidFill>
                  <a:schemeClr val="tx1"/>
                </a:solidFill>
              </a:rPr>
              <a:t> 44-</a:t>
            </a:r>
            <a:r>
              <a:rPr lang="ru-RU" sz="2400" dirty="0" smtClean="0">
                <a:solidFill>
                  <a:schemeClr val="tx1"/>
                </a:solidFill>
              </a:rPr>
              <a:t>ФЗ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Федеральный закон № 223-ФЗ «О закупках товаров, работ, услуг отдельными видами юридических лиц»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Постановление Правительства от </a:t>
            </a:r>
            <a:r>
              <a:rPr lang="ru-RU" sz="2400" dirty="0" smtClean="0">
                <a:solidFill>
                  <a:schemeClr val="tx1"/>
                </a:solidFill>
              </a:rPr>
              <a:t>01.07.2016 № 615 «О </a:t>
            </a:r>
            <a:r>
              <a:rPr lang="ru-RU" sz="2400" dirty="0">
                <a:solidFill>
                  <a:schemeClr val="tx1"/>
                </a:solidFill>
              </a:rPr>
              <a:t>порядке привлечения подрядных организаций для оказания услуг и (или) выполнения работ по капитальному ремонту общего </a:t>
            </a:r>
            <a:r>
              <a:rPr lang="ru-RU" sz="2400" dirty="0" smtClean="0">
                <a:solidFill>
                  <a:schemeClr val="tx1"/>
                </a:solidFill>
              </a:rPr>
              <a:t>имущества…»</a:t>
            </a:r>
            <a:endParaRPr lang="ru-RU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39035" y="613775"/>
            <a:ext cx="7478039" cy="1215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Механизм реализации. </a:t>
            </a:r>
            <a:br>
              <a:rPr lang="ru-RU" sz="4000" dirty="0" smtClean="0"/>
            </a:br>
            <a:r>
              <a:rPr lang="ru-RU" sz="4000" dirty="0" smtClean="0"/>
              <a:t>Порядок возмещения ущерба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2672" y="2263366"/>
            <a:ext cx="8240389" cy="408317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Неисполнение обязательств по Контракту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Страховые выплаты (при наличии договора страхования)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Банковская гарантия по Контракту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Возмещение членом СРО причиненного ущерба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Выплата из КФ ОДО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6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39035" y="613775"/>
            <a:ext cx="7478039" cy="1215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Банковская гарантия и возмещение убытков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-3631" y="2194786"/>
            <a:ext cx="3840480" cy="318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u="sng" dirty="0" smtClean="0"/>
              <a:t>Позиция ВС РФ</a:t>
            </a:r>
            <a:r>
              <a:rPr lang="ru-RU" sz="2400" dirty="0" smtClean="0"/>
              <a:t>:</a:t>
            </a:r>
            <a:r>
              <a:rPr lang="ru-RU" sz="2800" dirty="0" smtClean="0"/>
              <a:t> </a:t>
            </a: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заказчик обязан возместить подрядчику убытки,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если заказчик получил по банковской гарантии больше, чем ему был должен подрядчик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4897409" y="3054785"/>
            <a:ext cx="1053217" cy="1142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69421" y="3058643"/>
            <a:ext cx="1164423" cy="1142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28810" y="2335080"/>
            <a:ext cx="1187533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Банк (гарант)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626873" y="4285637"/>
            <a:ext cx="1353787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Заказчик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172795" y="4295670"/>
            <a:ext cx="13956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Подрядчик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>
            <a:stCxn id="28" idx="3"/>
            <a:endCxn id="26" idx="1"/>
          </p:cNvCxnSpPr>
          <p:nvPr/>
        </p:nvCxnSpPr>
        <p:spPr>
          <a:xfrm flipV="1">
            <a:off x="5568484" y="4470303"/>
            <a:ext cx="2058389" cy="10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69886" y="4108594"/>
            <a:ext cx="1855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Долг – 100 млн.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660869" y="2896136"/>
            <a:ext cx="1545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Выплаты по гарантии – 120 млн.</a:t>
            </a:r>
            <a:endParaRPr lang="ru-RU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3981899" y="2967335"/>
            <a:ext cx="1545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Регрессные выплаты – </a:t>
            </a:r>
            <a:br>
              <a:rPr lang="ru-RU" sz="1600" dirty="0" smtClean="0"/>
            </a:br>
            <a:r>
              <a:rPr lang="ru-RU" sz="1600" dirty="0" smtClean="0"/>
              <a:t>120 млн.</a:t>
            </a:r>
            <a:endParaRPr lang="ru-RU" sz="16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8469924" y="4767733"/>
            <a:ext cx="0" cy="965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843810" y="5752363"/>
            <a:ext cx="36261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4845268" y="4751449"/>
            <a:ext cx="0" cy="989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96316" y="5366065"/>
            <a:ext cx="312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Убытки подрядчика – 20 млн. </a:t>
            </a:r>
            <a:endParaRPr lang="ru-RU" sz="16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957125" y="2263811"/>
            <a:ext cx="4104" cy="441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бъект 7"/>
          <p:cNvSpPr txBox="1">
            <a:spLocks/>
          </p:cNvSpPr>
          <p:nvPr/>
        </p:nvSpPr>
        <p:spPr>
          <a:xfrm>
            <a:off x="91440" y="5536526"/>
            <a:ext cx="3745409" cy="1107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400" dirty="0"/>
              <a:t>– </a:t>
            </a:r>
            <a:r>
              <a:rPr lang="ru-RU" sz="1400" i="1" dirty="0"/>
              <a:t>Обзор судебной </a:t>
            </a:r>
            <a:r>
              <a:rPr lang="ru-RU" sz="1400" i="1" dirty="0" smtClean="0"/>
              <a:t>практики </a:t>
            </a:r>
            <a:r>
              <a:rPr lang="ru-RU" sz="1400" i="1" dirty="0"/>
              <a:t>применения </a:t>
            </a:r>
            <a:br>
              <a:rPr lang="ru-RU" sz="1400" i="1" dirty="0"/>
            </a:br>
            <a:r>
              <a:rPr lang="ru-RU" sz="1400" i="1" dirty="0"/>
              <a:t>законодательства </a:t>
            </a:r>
            <a:r>
              <a:rPr lang="ru-RU" sz="1400" i="1" dirty="0" smtClean="0"/>
              <a:t>РФ </a:t>
            </a:r>
            <a:br>
              <a:rPr lang="ru-RU" sz="1400" i="1" dirty="0" smtClean="0"/>
            </a:br>
            <a:r>
              <a:rPr lang="ru-RU" sz="1400" i="1" dirty="0" smtClean="0"/>
              <a:t>о </a:t>
            </a:r>
            <a:r>
              <a:rPr lang="ru-RU" sz="1400" i="1" dirty="0"/>
              <a:t>контрактной системе 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 smtClean="0"/>
              <a:t>(</a:t>
            </a:r>
            <a:r>
              <a:rPr lang="ru-RU" sz="1400" i="1" dirty="0"/>
              <a:t>утв. Президиумом ВС РФ 28.06.2017)</a:t>
            </a:r>
            <a:endParaRPr lang="ru-RU" sz="1400" i="1" dirty="0">
              <a:solidFill>
                <a:srgbClr val="B31166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72793" y="6214001"/>
            <a:ext cx="4125387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СРО (субсидиарная ответственность)</a:t>
            </a:r>
            <a:endParaRPr lang="ru-RU" sz="16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4445344" y="4665002"/>
            <a:ext cx="0" cy="15489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/>
          <p:cNvSpPr/>
          <p:nvPr/>
        </p:nvSpPr>
        <p:spPr>
          <a:xfrm>
            <a:off x="4250190" y="5265577"/>
            <a:ext cx="389544" cy="3748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1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816162" y="795052"/>
            <a:ext cx="5438651" cy="995008"/>
          </a:xfrm>
        </p:spPr>
        <p:txBody>
          <a:bodyPr/>
          <a:lstStyle/>
          <a:p>
            <a:pPr algn="ctr"/>
            <a:r>
              <a:rPr lang="ru-RU" dirty="0" smtClean="0"/>
              <a:t>Совершенствование законодательства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29207" y="2182485"/>
            <a:ext cx="8481527" cy="444225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Ограничение допуска к закупкам лиц, не являющихся членами СРО (фильтрация на этапе </a:t>
            </a:r>
            <a:r>
              <a:rPr lang="ru-RU" sz="2400" u="sng" dirty="0" smtClean="0">
                <a:solidFill>
                  <a:schemeClr val="tx1"/>
                </a:solidFill>
              </a:rPr>
              <a:t>подачи заявок </a:t>
            </a:r>
            <a:r>
              <a:rPr lang="ru-RU" sz="2400" dirty="0" smtClean="0">
                <a:solidFill>
                  <a:schemeClr val="tx1"/>
                </a:solidFill>
              </a:rPr>
              <a:t>на участие в аукционе)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Совершенствование механизма классификации </a:t>
            </a:r>
            <a:r>
              <a:rPr lang="ru-RU" sz="2400" dirty="0" err="1" smtClean="0">
                <a:solidFill>
                  <a:schemeClr val="tx1"/>
                </a:solidFill>
              </a:rPr>
              <a:t>госконтрактов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доработка ОКПД2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Совершенствование </a:t>
            </a:r>
            <a:r>
              <a:rPr lang="ru-RU" sz="2400" dirty="0" smtClean="0">
                <a:solidFill>
                  <a:schemeClr val="tx1"/>
                </a:solidFill>
              </a:rPr>
              <a:t>механизма проверки квалификации участников закупки (</a:t>
            </a:r>
            <a:r>
              <a:rPr lang="ru-RU" sz="2400" dirty="0" err="1" smtClean="0">
                <a:solidFill>
                  <a:schemeClr val="tx1"/>
                </a:solidFill>
              </a:rPr>
              <a:t>антидемпинг</a:t>
            </a:r>
            <a:r>
              <a:rPr lang="ru-RU" sz="2400" dirty="0" smtClean="0">
                <a:solidFill>
                  <a:schemeClr val="tx1"/>
                </a:solidFill>
              </a:rPr>
              <a:t>, дополнительные требования по ПП РФ № 99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Доработка механизма описания объектов закупки, в том числе с учетом стандартов НОСТРОЙ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721E-FD57-4065-A2A2-12CE202D0B49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8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183" y="2060848"/>
            <a:ext cx="82296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Спасибо за внимание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184" y="2510090"/>
            <a:ext cx="8359518" cy="37005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ru-RU" sz="3200" dirty="0" smtClean="0">
                <a:solidFill>
                  <a:schemeClr val="accent1"/>
                </a:solidFill>
              </a:rPr>
              <a:t>Ассоциация «Национальное объединение строителей»</a:t>
            </a:r>
          </a:p>
          <a:p>
            <a:pPr marL="0" indent="0" algn="ctr">
              <a:buNone/>
              <a:tabLst>
                <a:tab pos="0" algn="l"/>
              </a:tabLst>
            </a:pPr>
            <a:endParaRPr lang="ru-RU" sz="32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3200" dirty="0" smtClean="0">
                <a:solidFill>
                  <a:schemeClr val="accent1"/>
                </a:solidFill>
              </a:rPr>
              <a:t>	Контакты: тел/факс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8(495)</a:t>
            </a:r>
            <a:r>
              <a:rPr lang="ru-RU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987-31-</a:t>
            </a:r>
            <a:r>
              <a:rPr lang="ru-RU" sz="3200" dirty="0" smtClean="0">
                <a:solidFill>
                  <a:schemeClr val="accent1"/>
                </a:solidFill>
              </a:rPr>
              <a:t>50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  <a:tabLst>
                <a:tab pos="0" algn="l"/>
                <a:tab pos="806450" algn="l"/>
              </a:tabLst>
            </a:pPr>
            <a:r>
              <a:rPr lang="ru-RU" sz="3200" dirty="0" smtClean="0">
                <a:solidFill>
                  <a:schemeClr val="accent1"/>
                </a:solidFill>
              </a:rPr>
              <a:t>эл. почта </a:t>
            </a:r>
            <a:r>
              <a:rPr lang="en-US" sz="3200" b="1" dirty="0" smtClean="0">
                <a:solidFill>
                  <a:schemeClr val="accent1"/>
                </a:solidFill>
              </a:rPr>
              <a:t>info@nostroy.ru</a:t>
            </a:r>
            <a:endParaRPr lang="ru-RU" sz="32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3200" b="1" dirty="0" smtClean="0">
                <a:solidFill>
                  <a:schemeClr val="accent1"/>
                </a:solidFill>
              </a:rPr>
              <a:t>  </a:t>
            </a:r>
            <a:r>
              <a:rPr lang="en-US" sz="3200" b="1" dirty="0" smtClean="0">
                <a:solidFill>
                  <a:schemeClr val="accent1"/>
                </a:solidFill>
              </a:rPr>
              <a:t>a.zabelin@nostroy.ru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23</a:t>
            </a:fld>
            <a:endParaRPr lang="ru-RU" dirty="0"/>
          </a:p>
        </p:txBody>
      </p:sp>
      <p:pic>
        <p:nvPicPr>
          <p:cNvPr id="4" name="Picture 57" descr="E:\логотип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963" y="614175"/>
            <a:ext cx="1900039" cy="14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66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закупках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03853" y="2453951"/>
            <a:ext cx="8248261" cy="381622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Требования </a:t>
            </a:r>
            <a:r>
              <a:rPr lang="ru-RU" sz="2400" dirty="0">
                <a:solidFill>
                  <a:schemeClr val="accent1"/>
                </a:solidFill>
              </a:rPr>
              <a:t>при проведении </a:t>
            </a:r>
            <a:r>
              <a:rPr lang="ru-RU" sz="2400" dirty="0" smtClean="0">
                <a:solidFill>
                  <a:schemeClr val="accent1"/>
                </a:solidFill>
              </a:rPr>
              <a:t>закупок </a:t>
            </a:r>
            <a:r>
              <a:rPr lang="ru-RU" sz="2400" dirty="0">
                <a:solidFill>
                  <a:schemeClr val="accent1"/>
                </a:solidFill>
              </a:rPr>
              <a:t>– подтверждение права заниматься определенной </a:t>
            </a:r>
            <a:r>
              <a:rPr lang="ru-RU" sz="2400" dirty="0" smtClean="0">
                <a:solidFill>
                  <a:schemeClr val="accent1"/>
                </a:solidFill>
              </a:rPr>
              <a:t>деятельностью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dirty="0" smtClean="0">
              <a:solidFill>
                <a:srgbClr val="7D9263"/>
              </a:solidFill>
            </a:endParaRPr>
          </a:p>
          <a:p>
            <a:pPr marL="0" indent="361950" algn="ctr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Например, пункт 1 части 1 статьи 31 44-ФЗ:</a:t>
            </a:r>
          </a:p>
          <a:p>
            <a:pPr marL="0" indent="361950" algn="just">
              <a:spcBef>
                <a:spcPts val="60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соответствие требованиям, установленным в соответствии с законодательством Российской Федерации к лицам, осуществляющим поставку товара, выполнение работы, оказание услуги, являющихся объектом </a:t>
            </a:r>
            <a:r>
              <a:rPr lang="ru-RU" sz="2400" dirty="0" smtClean="0">
                <a:solidFill>
                  <a:schemeClr val="tx1"/>
                </a:solidFill>
              </a:rPr>
              <a:t>закупки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361950" algn="just">
              <a:spcBef>
                <a:spcPts val="600"/>
              </a:spcBef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77" y="515007"/>
            <a:ext cx="7058221" cy="1513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Требования к участникам закупки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0245" y="2134771"/>
            <a:ext cx="8387973" cy="4578263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1)</a:t>
            </a:r>
            <a:r>
              <a:rPr lang="ru-RU" sz="2700" dirty="0" smtClean="0"/>
              <a:t>	</a:t>
            </a:r>
            <a:r>
              <a:rPr lang="ru-RU" sz="2700" dirty="0" smtClean="0">
                <a:solidFill>
                  <a:schemeClr val="tx1"/>
                </a:solidFill>
              </a:rPr>
              <a:t>Соответствие </a:t>
            </a:r>
            <a:r>
              <a:rPr lang="ru-RU" sz="2700" dirty="0" smtClean="0">
                <a:solidFill>
                  <a:schemeClr val="accent1"/>
                </a:solidFill>
              </a:rPr>
              <a:t>суммы контракта </a:t>
            </a:r>
            <a:r>
              <a:rPr lang="ru-RU" sz="2700" dirty="0" smtClean="0">
                <a:solidFill>
                  <a:schemeClr val="tx1"/>
                </a:solidFill>
              </a:rPr>
              <a:t>уровню</a:t>
            </a:r>
            <a:r>
              <a:rPr lang="ru-RU" sz="2700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ответственности</a:t>
            </a:r>
            <a:r>
              <a:rPr lang="ru-RU" sz="2700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по</a:t>
            </a:r>
            <a:r>
              <a:rPr lang="ru-RU" sz="2700" dirty="0" smtClean="0"/>
              <a:t> </a:t>
            </a:r>
            <a:r>
              <a:rPr lang="ru-RU" sz="2700" u="sng" dirty="0" err="1" smtClean="0">
                <a:solidFill>
                  <a:schemeClr val="accent1"/>
                </a:solidFill>
              </a:rPr>
              <a:t>компфонду</a:t>
            </a:r>
            <a:r>
              <a:rPr lang="ru-RU" sz="2700" u="sng" dirty="0" smtClean="0">
                <a:solidFill>
                  <a:schemeClr val="accent1"/>
                </a:solidFill>
              </a:rPr>
              <a:t> ВВ</a:t>
            </a:r>
          </a:p>
          <a:p>
            <a:pPr marL="0" indent="361950" algn="just">
              <a:spcBef>
                <a:spcPts val="0"/>
              </a:spcBef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2)</a:t>
            </a:r>
            <a:r>
              <a:rPr lang="ru-RU" sz="2700" dirty="0" smtClean="0"/>
              <a:t>	</a:t>
            </a:r>
            <a:r>
              <a:rPr lang="ru-RU" sz="2700" dirty="0" smtClean="0">
                <a:solidFill>
                  <a:schemeClr val="tx1"/>
                </a:solidFill>
              </a:rPr>
              <a:t>Соответствие требованиям в отношении </a:t>
            </a:r>
            <a:r>
              <a:rPr lang="ru-RU" sz="2700" u="sng" dirty="0" smtClean="0">
                <a:solidFill>
                  <a:schemeClr val="accent1"/>
                </a:solidFill>
              </a:rPr>
              <a:t>компенсационного фонда ОДО</a:t>
            </a:r>
            <a:r>
              <a:rPr lang="ru-RU" sz="2700" dirty="0" smtClean="0">
                <a:solidFill>
                  <a:schemeClr val="accent1"/>
                </a:solidFill>
              </a:rPr>
              <a:t>:</a:t>
            </a:r>
            <a:endParaRPr lang="ru-RU" sz="2700" dirty="0">
              <a:solidFill>
                <a:schemeClr val="accent1"/>
              </a:solidFill>
            </a:endParaRPr>
          </a:p>
          <a:p>
            <a:pPr marL="354013" indent="0" algn="just" defTabSz="447675">
              <a:spcBef>
                <a:spcPts val="0"/>
              </a:spcBef>
              <a:buNone/>
            </a:pPr>
            <a:r>
              <a:rPr lang="ru-RU" sz="2700" dirty="0" smtClean="0">
                <a:solidFill>
                  <a:schemeClr val="accent1"/>
                </a:solidFill>
              </a:rPr>
              <a:t>а)</a:t>
            </a:r>
            <a:r>
              <a:rPr lang="ru-RU" sz="2700" dirty="0" smtClean="0"/>
              <a:t>	</a:t>
            </a:r>
            <a:r>
              <a:rPr lang="ru-RU" sz="2700" dirty="0" smtClean="0">
                <a:solidFill>
                  <a:schemeClr val="tx1"/>
                </a:solidFill>
              </a:rPr>
              <a:t>наличие у СРО </a:t>
            </a:r>
            <a:r>
              <a:rPr lang="ru-RU" sz="2700" dirty="0" smtClean="0">
                <a:solidFill>
                  <a:schemeClr val="tx1"/>
                </a:solidFill>
              </a:rPr>
              <a:t>КФ ОДО</a:t>
            </a:r>
            <a:endParaRPr lang="ru-RU" sz="2700" dirty="0">
              <a:solidFill>
                <a:schemeClr val="tx1"/>
              </a:solidFill>
            </a:endParaRPr>
          </a:p>
          <a:p>
            <a:pPr marL="354013" indent="0" algn="just" defTabSz="447675">
              <a:spcBef>
                <a:spcPts val="0"/>
              </a:spcBef>
              <a:buNone/>
            </a:pPr>
            <a:r>
              <a:rPr lang="ru-RU" sz="2700" dirty="0" smtClean="0">
                <a:solidFill>
                  <a:schemeClr val="accent1"/>
                </a:solidFill>
              </a:rPr>
              <a:t>б)</a:t>
            </a:r>
            <a:r>
              <a:rPr lang="ru-RU" sz="2700" dirty="0" smtClean="0"/>
              <a:t>	</a:t>
            </a:r>
            <a:r>
              <a:rPr lang="ru-RU" sz="2700" dirty="0" smtClean="0">
                <a:solidFill>
                  <a:schemeClr val="tx1"/>
                </a:solidFill>
              </a:rPr>
              <a:t>совокупный </a:t>
            </a:r>
            <a:r>
              <a:rPr lang="ru-RU" sz="2700" dirty="0">
                <a:solidFill>
                  <a:schemeClr val="tx1"/>
                </a:solidFill>
              </a:rPr>
              <a:t>размер обязательств по </a:t>
            </a:r>
            <a:r>
              <a:rPr lang="ru-RU" sz="2700" dirty="0" smtClean="0">
                <a:solidFill>
                  <a:schemeClr val="tx1"/>
                </a:solidFill>
              </a:rPr>
              <a:t>Контрактам соответствует взносу </a:t>
            </a:r>
            <a:r>
              <a:rPr lang="ru-RU" sz="2700" dirty="0">
                <a:solidFill>
                  <a:schemeClr val="tx1"/>
                </a:solidFill>
              </a:rPr>
              <a:t>в </a:t>
            </a:r>
            <a:r>
              <a:rPr lang="ru-RU" sz="2700" dirty="0" smtClean="0">
                <a:solidFill>
                  <a:schemeClr val="tx1"/>
                </a:solidFill>
              </a:rPr>
              <a:t>КФ ОДО</a:t>
            </a:r>
          </a:p>
          <a:p>
            <a:pPr marL="0" lvl="0" indent="361950" algn="just">
              <a:spcBef>
                <a:spcPts val="600"/>
              </a:spcBef>
              <a:spcAft>
                <a:spcPts val="600"/>
              </a:spcAft>
              <a:buClr>
                <a:srgbClr val="B31166"/>
              </a:buCl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3)</a:t>
            </a:r>
            <a:r>
              <a:rPr lang="ru-RU" sz="2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ru-RU" sz="2700" dirty="0">
                <a:solidFill>
                  <a:schemeClr val="tx1"/>
                </a:solidFill>
              </a:rPr>
              <a:t>Соответствие требованиям </a:t>
            </a:r>
            <a:r>
              <a:rPr lang="ru-RU" sz="2700" dirty="0" smtClean="0">
                <a:solidFill>
                  <a:schemeClr val="tx1"/>
                </a:solidFill>
              </a:rPr>
              <a:t>по особо опасным, технически сложным и атомным объектам</a:t>
            </a:r>
            <a:r>
              <a:rPr lang="ru-RU" sz="2700" dirty="0" smtClean="0">
                <a:solidFill>
                  <a:schemeClr val="accent1"/>
                </a:solidFill>
              </a:rPr>
              <a:t>*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5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>
                <a:solidFill>
                  <a:prstClr val="white"/>
                </a:solidFill>
              </a:rPr>
              <a:t>Участие в конкурентных закупках. </a:t>
            </a:r>
            <a:r>
              <a:rPr lang="ru-RU" sz="3400" dirty="0" smtClean="0">
                <a:solidFill>
                  <a:prstClr val="white"/>
                </a:solidFill>
              </a:rPr>
              <a:t>Описание объекта закупки 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73270" y="2279738"/>
            <a:ext cx="8607972" cy="4121062"/>
          </a:xfrm>
        </p:spPr>
        <p:txBody>
          <a:bodyPr>
            <a:noAutofit/>
          </a:bodyPr>
          <a:lstStyle/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u="sng" dirty="0"/>
              <a:t>Позиция Верховного </a:t>
            </a:r>
            <a:r>
              <a:rPr lang="ru-RU" sz="2400" u="sng" dirty="0" smtClean="0"/>
              <a:t>Суда РФ</a:t>
            </a:r>
            <a:r>
              <a:rPr lang="ru-RU" sz="2400" dirty="0" smtClean="0"/>
              <a:t>:</a:t>
            </a:r>
            <a:endParaRPr lang="ru-RU" sz="2000" dirty="0">
              <a:solidFill>
                <a:srgbClr val="B31166"/>
              </a:solidFill>
            </a:endParaRP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rgbClr val="1CADE4"/>
                </a:solidFill>
              </a:rPr>
              <a:t>Заказчик при </a:t>
            </a:r>
            <a:r>
              <a:rPr lang="ru-RU" sz="2600" dirty="0">
                <a:solidFill>
                  <a:srgbClr val="1CADE4"/>
                </a:solidFill>
              </a:rPr>
              <a:t>проведении </a:t>
            </a:r>
            <a:r>
              <a:rPr lang="ru-RU" sz="2600" dirty="0" smtClean="0">
                <a:solidFill>
                  <a:srgbClr val="1CADE4"/>
                </a:solidFill>
              </a:rPr>
              <a:t>закупки обязан разместить в составе документации о закупке </a:t>
            </a:r>
            <a:r>
              <a:rPr lang="ru-RU" sz="2600" u="sng" dirty="0" smtClean="0">
                <a:solidFill>
                  <a:srgbClr val="1CADE4"/>
                </a:solidFill>
              </a:rPr>
              <a:t>проектную документацию объекта</a:t>
            </a: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(поскольку описание объекта закупки должно носить объективный характер </a:t>
            </a:r>
            <a:r>
              <a:rPr lang="ru-RU" sz="2000" dirty="0"/>
              <a:t>– </a:t>
            </a:r>
            <a:r>
              <a:rPr lang="ru-RU" sz="2000" dirty="0" smtClean="0"/>
              <a:t>см. </a:t>
            </a:r>
            <a:r>
              <a:rPr lang="ru-RU" sz="2000" dirty="0" smtClean="0">
                <a:solidFill>
                  <a:schemeClr val="tx1"/>
                </a:solidFill>
              </a:rPr>
              <a:t>пункт </a:t>
            </a:r>
            <a:r>
              <a:rPr lang="ru-RU" sz="2000" dirty="0">
                <a:solidFill>
                  <a:schemeClr val="tx1"/>
                </a:solidFill>
              </a:rPr>
              <a:t>1 части 1 статьи 33 44-ФЗ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r>
              <a:rPr lang="ru-RU" sz="2400" dirty="0" smtClean="0">
                <a:solidFill>
                  <a:srgbClr val="B31166"/>
                </a:solidFill>
              </a:rPr>
              <a:t> </a:t>
            </a:r>
            <a:endParaRPr lang="ru-RU" sz="2400" dirty="0" smtClean="0"/>
          </a:p>
          <a:p>
            <a:pPr marL="0" indent="273050" algn="r">
              <a:spcBef>
                <a:spcPts val="600"/>
              </a:spcBef>
              <a:spcAft>
                <a:spcPts val="600"/>
              </a:spcAft>
              <a:buNone/>
            </a:pPr>
            <a:endParaRPr lang="ru-RU" sz="1000" dirty="0" smtClean="0"/>
          </a:p>
          <a:p>
            <a:pPr marL="0" indent="27305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/>
              <a:t>– </a:t>
            </a:r>
            <a:r>
              <a:rPr lang="ru-RU" sz="2000" i="1" dirty="0" smtClean="0"/>
              <a:t>Обзор </a:t>
            </a:r>
            <a:r>
              <a:rPr lang="ru-RU" sz="2000" i="1" dirty="0"/>
              <a:t>судебной практики </a:t>
            </a:r>
            <a:r>
              <a:rPr lang="ru-RU" sz="2000" i="1" dirty="0" smtClean="0"/>
              <a:t>применения </a:t>
            </a:r>
            <a:br>
              <a:rPr lang="ru-RU" sz="2000" i="1" dirty="0" smtClean="0"/>
            </a:br>
            <a:r>
              <a:rPr lang="ru-RU" sz="2000" i="1" dirty="0" smtClean="0"/>
              <a:t>законодательства РФ о </a:t>
            </a:r>
            <a:r>
              <a:rPr lang="ru-RU" sz="2000" i="1" dirty="0"/>
              <a:t>контрактной </a:t>
            </a:r>
            <a:r>
              <a:rPr lang="ru-RU" sz="2000" i="1" dirty="0" smtClean="0"/>
              <a:t>системе </a:t>
            </a:r>
            <a:br>
              <a:rPr lang="ru-RU" sz="2000" i="1" dirty="0" smtClean="0"/>
            </a:br>
            <a:r>
              <a:rPr lang="ru-RU" sz="2000" i="1" dirty="0" smtClean="0"/>
              <a:t>(утв. Президиумом ВС РФ 28.06.2017)</a:t>
            </a:r>
            <a:r>
              <a:rPr lang="ru-RU" sz="2000" i="1" dirty="0" smtClean="0">
                <a:solidFill>
                  <a:srgbClr val="B31166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7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77" y="515007"/>
            <a:ext cx="7058221" cy="1513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Требования к участникам закупки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0245" y="2134771"/>
            <a:ext cx="8387973" cy="4578263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Объект 9"/>
          <p:cNvSpPr txBox="1">
            <a:spLocks/>
          </p:cNvSpPr>
          <p:nvPr/>
        </p:nvSpPr>
        <p:spPr>
          <a:xfrm>
            <a:off x="273270" y="2279738"/>
            <a:ext cx="8607972" cy="4433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3050" algn="ctr">
              <a:spcBef>
                <a:spcPts val="600"/>
              </a:spcBef>
              <a:spcAft>
                <a:spcPts val="600"/>
              </a:spcAft>
              <a:buFont typeface="Wingdings 3" charset="2"/>
              <a:buNone/>
            </a:pPr>
            <a:r>
              <a:rPr lang="ru-RU" sz="2400" u="sng" dirty="0" smtClean="0">
                <a:solidFill>
                  <a:schemeClr val="tx1"/>
                </a:solidFill>
              </a:rPr>
              <a:t>Позиция Верховного Суда РФ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rgbClr val="1CADE4"/>
                </a:solidFill>
              </a:rPr>
              <a:t>Участник закупки вправе не иметь лицензию </a:t>
            </a:r>
            <a:r>
              <a:rPr lang="ru-RU" sz="2600" dirty="0" smtClean="0">
                <a:solidFill>
                  <a:srgbClr val="1CADE4"/>
                </a:solidFill>
              </a:rPr>
              <a:t/>
            </a:r>
            <a:br>
              <a:rPr lang="ru-RU" sz="2600" dirty="0" smtClean="0">
                <a:solidFill>
                  <a:srgbClr val="1CADE4"/>
                </a:solidFill>
              </a:rPr>
            </a:br>
            <a:r>
              <a:rPr lang="ru-RU" sz="2600" dirty="0" smtClean="0">
                <a:solidFill>
                  <a:srgbClr val="1CADE4"/>
                </a:solidFill>
              </a:rPr>
              <a:t>на </a:t>
            </a:r>
            <a:r>
              <a:rPr lang="ru-RU" sz="2600" dirty="0">
                <a:solidFill>
                  <a:srgbClr val="1CADE4"/>
                </a:solidFill>
              </a:rPr>
              <a:t>выполнение </a:t>
            </a:r>
            <a:r>
              <a:rPr lang="ru-RU" sz="2600" dirty="0" smtClean="0">
                <a:solidFill>
                  <a:srgbClr val="1CADE4"/>
                </a:solidFill>
              </a:rPr>
              <a:t>работ,</a:t>
            </a:r>
            <a:br>
              <a:rPr lang="ru-RU" sz="2600" dirty="0" smtClean="0">
                <a:solidFill>
                  <a:srgbClr val="1CADE4"/>
                </a:solidFill>
              </a:rPr>
            </a:br>
            <a:r>
              <a:rPr lang="ru-RU" sz="2600" u="sng" dirty="0" smtClean="0">
                <a:solidFill>
                  <a:srgbClr val="1CADE4"/>
                </a:solidFill>
              </a:rPr>
              <a:t>не являющихся основным объектом закупки</a:t>
            </a:r>
          </a:p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</a:rPr>
              <a:t>Пример</a:t>
            </a:r>
            <a:r>
              <a:rPr lang="ru-RU" sz="2000" dirty="0" smtClean="0">
                <a:solidFill>
                  <a:schemeClr val="tx1"/>
                </a:solidFill>
              </a:rPr>
              <a:t>: если основной объект закупки – осуществление капремонта, включающего монтаж систем пожарной безопасности ►лицензия МЧС для участия в закупке не нужна)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marL="0" indent="273050" algn="r">
              <a:spcBef>
                <a:spcPts val="600"/>
              </a:spcBef>
              <a:spcAft>
                <a:spcPts val="600"/>
              </a:spcAft>
              <a:buFont typeface="Wingdings 3" charset="2"/>
              <a:buNone/>
            </a:pPr>
            <a:endParaRPr lang="ru-RU" sz="800" dirty="0" smtClean="0">
              <a:solidFill>
                <a:schemeClr val="tx1"/>
              </a:solidFill>
            </a:endParaRPr>
          </a:p>
          <a:p>
            <a:pPr marL="0" indent="273050" algn="r">
              <a:spcBef>
                <a:spcPts val="600"/>
              </a:spcBef>
              <a:spcAft>
                <a:spcPts val="600"/>
              </a:spcAft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i="1" dirty="0" smtClean="0">
                <a:solidFill>
                  <a:schemeClr val="tx1"/>
                </a:solidFill>
              </a:rPr>
              <a:t>Обзор судебной практики применения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законодательства РФ о контрактной системе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(утв. Президиумом ВС РФ 28.06.2017</a:t>
            </a:r>
            <a:r>
              <a:rPr lang="ru-RU" sz="2000" i="1" dirty="0" smtClean="0"/>
              <a:t>)</a:t>
            </a:r>
            <a:r>
              <a:rPr lang="ru-RU" sz="2000" i="1" dirty="0" smtClean="0">
                <a:solidFill>
                  <a:srgbClr val="B311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8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469" y="506387"/>
            <a:ext cx="6687029" cy="1628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Соответствие требованиям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73270" y="2279738"/>
            <a:ext cx="8607972" cy="4257696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1.</a:t>
            </a:r>
            <a:r>
              <a:rPr lang="ru-RU" sz="2600" dirty="0" smtClean="0"/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Член СРО должен соответствовать требованиям заказчика на момент подачи заявки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2.</a:t>
            </a:r>
            <a:r>
              <a:rPr lang="ru-RU" sz="2600" dirty="0" smtClean="0"/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Член СРО подтверждает соответствие требованиям предоставлением выписки из реестра СРО (Решения</a:t>
            </a:r>
            <a:r>
              <a:rPr lang="ru-RU" sz="2600" dirty="0">
                <a:solidFill>
                  <a:schemeClr val="tx1"/>
                </a:solidFill>
              </a:rPr>
              <a:t>: Магаданское УФАС </a:t>
            </a:r>
            <a:r>
              <a:rPr lang="ru-RU" sz="2600" dirty="0" smtClean="0">
                <a:solidFill>
                  <a:schemeClr val="tx1"/>
                </a:solidFill>
              </a:rPr>
              <a:t>России по </a:t>
            </a:r>
            <a:r>
              <a:rPr lang="ru-RU" sz="2600" dirty="0">
                <a:solidFill>
                  <a:schemeClr val="tx1"/>
                </a:solidFill>
              </a:rPr>
              <a:t>делу </a:t>
            </a:r>
            <a:r>
              <a:rPr lang="ru-RU" sz="2600" dirty="0" smtClean="0">
                <a:solidFill>
                  <a:schemeClr val="tx1"/>
                </a:solidFill>
              </a:rPr>
              <a:t>№ 04-30/68-2017</a:t>
            </a:r>
            <a:r>
              <a:rPr lang="ru-RU" sz="2600" dirty="0">
                <a:solidFill>
                  <a:schemeClr val="tx1"/>
                </a:solidFill>
              </a:rPr>
              <a:t>; Новосибирское УФАС </a:t>
            </a:r>
            <a:r>
              <a:rPr lang="ru-RU" sz="2600" dirty="0" smtClean="0">
                <a:solidFill>
                  <a:schemeClr val="tx1"/>
                </a:solidFill>
              </a:rPr>
              <a:t>России по делу № 08-01-279)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accent1"/>
                </a:solidFill>
              </a:rPr>
              <a:t>3.</a:t>
            </a:r>
            <a:r>
              <a:rPr lang="ru-RU" sz="2600" dirty="0"/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Выписка из реестра СРО должна быть не позднее 1 месяца с даты получения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7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897" y="506387"/>
            <a:ext cx="6614601" cy="1628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prstClr val="white"/>
                </a:solidFill>
              </a:rPr>
              <a:t>Участие </a:t>
            </a:r>
            <a:r>
              <a:rPr lang="ru-RU" sz="3400" dirty="0">
                <a:solidFill>
                  <a:prstClr val="white"/>
                </a:solidFill>
              </a:rPr>
              <a:t>в конкурентных </a:t>
            </a:r>
            <a:r>
              <a:rPr lang="ru-RU" sz="3400" dirty="0" smtClean="0">
                <a:solidFill>
                  <a:prstClr val="white"/>
                </a:solidFill>
              </a:rPr>
              <a:t>закупках. Соответствие требованиям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73270" y="2526030"/>
            <a:ext cx="8607972" cy="4011404"/>
          </a:xfrm>
        </p:spPr>
        <p:txBody>
          <a:bodyPr>
            <a:noAutofit/>
          </a:bodyPr>
          <a:lstStyle/>
          <a:p>
            <a:pPr marL="0" indent="2730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</a:rPr>
              <a:t>ФАС России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>
                <a:solidFill>
                  <a:schemeClr val="accent1"/>
                </a:solidFill>
              </a:rPr>
              <a:t>Заявка участника закупки, который не подтвердил членство в СРО, не может быть отклонена, </a:t>
            </a:r>
            <a:r>
              <a:rPr lang="ru-RU" sz="2600" dirty="0" smtClean="0">
                <a:solidFill>
                  <a:schemeClr val="accent1"/>
                </a:solidFill>
              </a:rPr>
              <a:t/>
            </a:r>
            <a:br>
              <a:rPr lang="ru-RU" sz="2600" dirty="0" smtClean="0">
                <a:solidFill>
                  <a:schemeClr val="accent1"/>
                </a:solidFill>
              </a:rPr>
            </a:br>
            <a:r>
              <a:rPr lang="ru-RU" sz="2600" u="sng" dirty="0" smtClean="0">
                <a:solidFill>
                  <a:schemeClr val="accent1"/>
                </a:solidFill>
              </a:rPr>
              <a:t>если предложенная им цена менее </a:t>
            </a:r>
            <a:r>
              <a:rPr lang="ru-RU" sz="2600" u="sng" dirty="0">
                <a:solidFill>
                  <a:schemeClr val="accent1"/>
                </a:solidFill>
              </a:rPr>
              <a:t>3 </a:t>
            </a:r>
            <a:r>
              <a:rPr lang="ru-RU" sz="2600" u="sng" dirty="0" smtClean="0">
                <a:solidFill>
                  <a:schemeClr val="accent1"/>
                </a:solidFill>
              </a:rPr>
              <a:t>млн руб</a:t>
            </a:r>
            <a:r>
              <a:rPr lang="ru-RU" sz="2600" u="sng" dirty="0">
                <a:solidFill>
                  <a:schemeClr val="accent1"/>
                </a:solidFill>
              </a:rPr>
              <a:t>.</a:t>
            </a:r>
            <a:r>
              <a:rPr lang="ru-RU" sz="2600" u="sng" dirty="0" smtClean="0">
                <a:solidFill>
                  <a:schemeClr val="accent1"/>
                </a:solidFill>
              </a:rPr>
              <a:t> </a:t>
            </a:r>
            <a:endParaRPr lang="ru-RU" sz="2600" u="sng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(даже если НМЦК выше 3 млн.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0" indent="27305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– Решение </a:t>
            </a:r>
            <a:r>
              <a:rPr lang="ru-RU" sz="2000" i="1" dirty="0">
                <a:solidFill>
                  <a:schemeClr val="tx1"/>
                </a:solidFill>
              </a:rPr>
              <a:t>Пермского УФАС России </a:t>
            </a: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от </a:t>
            </a:r>
            <a:r>
              <a:rPr lang="ru-RU" sz="2000" i="1" dirty="0">
                <a:solidFill>
                  <a:schemeClr val="tx1"/>
                </a:solidFill>
              </a:rPr>
              <a:t>08.08.2017 по жалобе </a:t>
            </a:r>
            <a:r>
              <a:rPr lang="ru-RU" sz="2000" i="1" dirty="0" smtClean="0">
                <a:solidFill>
                  <a:schemeClr val="tx1"/>
                </a:solidFill>
              </a:rPr>
              <a:t>№ </a:t>
            </a:r>
            <a:r>
              <a:rPr lang="ru-RU" sz="2000" i="1" dirty="0">
                <a:solidFill>
                  <a:schemeClr val="tx1"/>
                </a:solidFill>
              </a:rPr>
              <a:t>012159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4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66" y="506387"/>
            <a:ext cx="6416532" cy="162838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«Пограничные» закупки</a:t>
            </a:r>
            <a:endParaRPr lang="ru-RU" sz="34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88882" y="2345428"/>
            <a:ext cx="8376745" cy="4339151"/>
          </a:xfrm>
        </p:spPr>
        <p:txBody>
          <a:bodyPr>
            <a:noAutofit/>
          </a:bodyPr>
          <a:lstStyle/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«Пограничные» закупки – закупка до 01.06.2017, контракт заключен  до (после) 01.07.2017, исполняется после 01.07.2017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1. Разграниченные требования к участникам – для заключения и исполнения контракта.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2. Ответственность СРО только по Контрактам, заключенным </a:t>
            </a:r>
            <a:r>
              <a:rPr lang="ru-RU" sz="2600" dirty="0">
                <a:solidFill>
                  <a:schemeClr val="tx1"/>
                </a:solidFill>
              </a:rPr>
              <a:t>после </a:t>
            </a:r>
            <a:r>
              <a:rPr lang="ru-RU" sz="2600" dirty="0" smtClean="0">
                <a:solidFill>
                  <a:schemeClr val="tx1"/>
                </a:solidFill>
              </a:rPr>
              <a:t>01.07.2017 – ч.3 ст.8 372-ФЗ</a:t>
            </a:r>
          </a:p>
          <a:p>
            <a:pPr marL="0" indent="2730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3. При исполнении заключенного контракта необходимо иметь взнос в ОДО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A46E-4DB0-48B2-800A-82D174895CF3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2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2026</TotalTime>
  <Words>682</Words>
  <Application>Microsoft Office PowerPoint</Application>
  <PresentationFormat>Экран (4:3)</PresentationFormat>
  <Paragraphs>172</Paragraphs>
  <Slides>23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Aharoni</vt:lpstr>
      <vt:lpstr>Arial</vt:lpstr>
      <vt:lpstr>Bookman Old Style</vt:lpstr>
      <vt:lpstr>Calibri</vt:lpstr>
      <vt:lpstr>Trebuchet MS</vt:lpstr>
      <vt:lpstr>Wingdings</vt:lpstr>
      <vt:lpstr>Wingdings 3</vt:lpstr>
      <vt:lpstr>Ион (конференц-зал)</vt:lpstr>
      <vt:lpstr>Контроль СРО за исполнением договорных обязательств</vt:lpstr>
      <vt:lpstr>Контроль договорных обязательств. Договоры</vt:lpstr>
      <vt:lpstr>Участие в конкурентных закупках</vt:lpstr>
      <vt:lpstr>Участие в конкурентных закупках. Требования к участникам закупки</vt:lpstr>
      <vt:lpstr>Участие в конкурентных закупках. Описание объекта закупки </vt:lpstr>
      <vt:lpstr>Участие в конкурентных закупках. Требования к участникам закупки</vt:lpstr>
      <vt:lpstr>Участие в конкурентных закупках. Соответствие требованиям</vt:lpstr>
      <vt:lpstr>Участие в конкурентных закупках. Соответствие требованиям</vt:lpstr>
      <vt:lpstr>«Пограничные» закупки</vt:lpstr>
      <vt:lpstr>Контроль СРО</vt:lpstr>
      <vt:lpstr>Проведение контроля за исполнением контрактов</vt:lpstr>
      <vt:lpstr>Проведение контроля за исполнением контрактов</vt:lpstr>
      <vt:lpstr>Проведение контроля за исполнением контрактов</vt:lpstr>
      <vt:lpstr>Проведение контроля за исполнением контрактов</vt:lpstr>
      <vt:lpstr>Предмет контроля СРО. Строительные работы</vt:lpstr>
      <vt:lpstr>Предмет контроля СРО. Требования 44-ФЗ</vt:lpstr>
      <vt:lpstr>Проведение контроля за исполнением контрактов</vt:lpstr>
      <vt:lpstr>Контроль за исполнением членами обязательств по Контрактам</vt:lpstr>
      <vt:lpstr>Особенности возмещения ущерба СРО</vt:lpstr>
      <vt:lpstr>Механизм реализации.  Порядок возмещения ущерба</vt:lpstr>
      <vt:lpstr>Банковская гарантия и возмещение убытков</vt:lpstr>
      <vt:lpstr>Совершенствование законодательства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</dc:title>
  <dc:creator>Забелин Антон Викторович</dc:creator>
  <cp:lastModifiedBy>Забелин Антон Викторович</cp:lastModifiedBy>
  <cp:revision>98</cp:revision>
  <cp:lastPrinted>2017-09-05T14:03:57Z</cp:lastPrinted>
  <dcterms:created xsi:type="dcterms:W3CDTF">2016-09-14T12:25:56Z</dcterms:created>
  <dcterms:modified xsi:type="dcterms:W3CDTF">2017-09-20T15:48:43Z</dcterms:modified>
</cp:coreProperties>
</file>